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8" r:id="rId2"/>
    <p:sldId id="345" r:id="rId3"/>
    <p:sldId id="257" r:id="rId4"/>
    <p:sldId id="346" r:id="rId5"/>
    <p:sldId id="347" r:id="rId6"/>
    <p:sldId id="348" r:id="rId7"/>
    <p:sldId id="279" r:id="rId8"/>
    <p:sldId id="280" r:id="rId9"/>
    <p:sldId id="262" r:id="rId10"/>
    <p:sldId id="264" r:id="rId11"/>
    <p:sldId id="273" r:id="rId12"/>
    <p:sldId id="281" r:id="rId13"/>
    <p:sldId id="270" r:id="rId14"/>
    <p:sldId id="267" r:id="rId15"/>
    <p:sldId id="271" r:id="rId16"/>
    <p:sldId id="268" r:id="rId17"/>
    <p:sldId id="272" r:id="rId18"/>
    <p:sldId id="265" r:id="rId19"/>
    <p:sldId id="269" r:id="rId20"/>
    <p:sldId id="349" r:id="rId21"/>
    <p:sldId id="263" r:id="rId22"/>
    <p:sldId id="276" r:id="rId23"/>
    <p:sldId id="277" r:id="rId24"/>
    <p:sldId id="278" r:id="rId25"/>
    <p:sldId id="282" r:id="rId26"/>
    <p:sldId id="284" r:id="rId27"/>
    <p:sldId id="286" r:id="rId28"/>
    <p:sldId id="285" r:id="rId29"/>
    <p:sldId id="292" r:id="rId30"/>
    <p:sldId id="287" r:id="rId31"/>
    <p:sldId id="288" r:id="rId32"/>
    <p:sldId id="289" r:id="rId33"/>
    <p:sldId id="290" r:id="rId34"/>
    <p:sldId id="293" r:id="rId35"/>
    <p:sldId id="294" r:id="rId36"/>
    <p:sldId id="291" r:id="rId37"/>
    <p:sldId id="275" r:id="rId38"/>
    <p:sldId id="351" r:id="rId39"/>
    <p:sldId id="352" r:id="rId40"/>
    <p:sldId id="295" r:id="rId41"/>
    <p:sldId id="296" r:id="rId42"/>
    <p:sldId id="297" r:id="rId43"/>
    <p:sldId id="303" r:id="rId44"/>
    <p:sldId id="304" r:id="rId45"/>
    <p:sldId id="305" r:id="rId46"/>
    <p:sldId id="309" r:id="rId47"/>
    <p:sldId id="308" r:id="rId48"/>
    <p:sldId id="310" r:id="rId49"/>
    <p:sldId id="311" r:id="rId50"/>
    <p:sldId id="312" r:id="rId51"/>
    <p:sldId id="313" r:id="rId52"/>
    <p:sldId id="331" r:id="rId53"/>
    <p:sldId id="329" r:id="rId54"/>
    <p:sldId id="315" r:id="rId55"/>
    <p:sldId id="316" r:id="rId56"/>
    <p:sldId id="317" r:id="rId57"/>
    <p:sldId id="319" r:id="rId58"/>
    <p:sldId id="318" r:id="rId59"/>
    <p:sldId id="320" r:id="rId60"/>
    <p:sldId id="33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14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265"/>
  </p:normalViewPr>
  <p:slideViewPr>
    <p:cSldViewPr snapToGrid="0" snapToObjects="1">
      <p:cViewPr>
        <p:scale>
          <a:sx n="90" d="100"/>
          <a:sy n="90" d="100"/>
        </p:scale>
        <p:origin x="13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3C52B-A81C-8046-89A0-72E9908278D1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89CB3-440F-8F45-97DF-66F2EF1A3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19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6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210422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1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1680051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726483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46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80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for eating</a:t>
            </a:r>
            <a:r>
              <a:rPr lang="en-US" baseline="0" dirty="0"/>
              <a:t> dot; -1 for each time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0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6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27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7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14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13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62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5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for eating</a:t>
            </a:r>
            <a:r>
              <a:rPr lang="en-US" baseline="0" dirty="0"/>
              <a:t> dot; -1 for each time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0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4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9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2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72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0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6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75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08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76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0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89CB3-440F-8F45-97DF-66F2EF1A31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78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78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8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89CB3-440F-8F45-97DF-66F2EF1A31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9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8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04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2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0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0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E049-1ECD-814F-8D4A-5159AE9F243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C8460-164A-4C41-B053-69798F73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3" Type="http://schemas.openxmlformats.org/officeDocument/2006/relationships/image" Target="../media/image2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image" Target="../media/image19.png"/><Relationship Id="rId9" Type="http://schemas.openxmlformats.org/officeDocument/2006/relationships/image" Target="../media/image18.png"/><Relationship Id="rId10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would you search for moves in Tic Tac Toe?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12075" t="81687" r="57572" b="7122"/>
          <a:stretch/>
        </p:blipFill>
        <p:spPr bwMode="auto">
          <a:xfrm>
            <a:off x="628651" y="2957513"/>
            <a:ext cx="6261306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5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5113"/>
          </a:xfrm>
        </p:spPr>
        <p:txBody>
          <a:bodyPr/>
          <a:lstStyle/>
          <a:p>
            <a:r>
              <a:rPr lang="en-US" dirty="0" smtClean="0"/>
              <a:t>How could we model </a:t>
            </a:r>
            <a:r>
              <a:rPr lang="en-US" smtClean="0"/>
              <a:t>multi-agent collaborative problems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29376" y="2968709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38897" y="2763925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1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could we model multi-agent problems?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29376" y="2968709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38897" y="2763925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Simplest idea: each agent plans their own actions separately from others.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Single-Agent </a:t>
            </a:r>
            <a:r>
              <a:rPr lang="en-US" dirty="0"/>
              <a:t>Trees</a:t>
            </a:r>
          </a:p>
        </p:txBody>
      </p:sp>
      <p:sp>
        <p:nvSpPr>
          <p:cNvPr id="12" name="Oval 11"/>
          <p:cNvSpPr/>
          <p:nvPr/>
        </p:nvSpPr>
        <p:spPr>
          <a:xfrm>
            <a:off x="6553200" y="197168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2276487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2276487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3190887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3190887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3190887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3190887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8839200" y="288608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2400" y="380048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124200" y="380048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10200" y="380048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4257687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4257687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4257687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410528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608648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608648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6086487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608648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6086487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608648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608648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608648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2" y="1564495"/>
            <a:ext cx="663575" cy="663575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5988367" y="161497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234814" y="291227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26" y="2505087"/>
            <a:ext cx="663575" cy="663575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>
            <a:off x="3555679" y="256985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814753" y="291227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565" y="2505087"/>
            <a:ext cx="663575" cy="663575"/>
          </a:xfrm>
          <a:prstGeom prst="rect">
            <a:avLst/>
          </a:prstGeom>
        </p:spPr>
      </p:pic>
      <p:sp>
        <p:nvSpPr>
          <p:cNvPr id="77" name="Oval 76"/>
          <p:cNvSpPr/>
          <p:nvPr/>
        </p:nvSpPr>
        <p:spPr>
          <a:xfrm>
            <a:off x="8392798" y="2698445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124200" y="396320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12" y="3556012"/>
            <a:ext cx="663575" cy="663575"/>
          </a:xfrm>
          <a:prstGeom prst="rect">
            <a:avLst/>
          </a:prstGeom>
        </p:spPr>
      </p:pic>
      <p:sp>
        <p:nvSpPr>
          <p:cNvPr id="80" name="Oval 79"/>
          <p:cNvSpPr/>
          <p:nvPr/>
        </p:nvSpPr>
        <p:spPr>
          <a:xfrm>
            <a:off x="2345050" y="397797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465762" y="399019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4" y="3582999"/>
            <a:ext cx="663575" cy="663575"/>
          </a:xfrm>
          <a:prstGeom prst="rect">
            <a:avLst/>
          </a:prstGeom>
        </p:spPr>
      </p:pic>
      <p:sp>
        <p:nvSpPr>
          <p:cNvPr id="83" name="Oval 82"/>
          <p:cNvSpPr/>
          <p:nvPr/>
        </p:nvSpPr>
        <p:spPr>
          <a:xfrm>
            <a:off x="4686614" y="386208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4461" y="397431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3" y="3567124"/>
            <a:ext cx="663575" cy="663575"/>
          </a:xfrm>
          <a:prstGeom prst="rect">
            <a:avLst/>
          </a:prstGeom>
        </p:spPr>
      </p:pic>
      <p:sp>
        <p:nvSpPr>
          <p:cNvPr id="86" name="Oval 85"/>
          <p:cNvSpPr/>
          <p:nvPr/>
        </p:nvSpPr>
        <p:spPr>
          <a:xfrm>
            <a:off x="7199628" y="384620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063160" y="3968282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72" y="3561090"/>
            <a:ext cx="663575" cy="663575"/>
          </a:xfrm>
          <a:prstGeom prst="rect">
            <a:avLst/>
          </a:prstGeom>
        </p:spPr>
      </p:pic>
      <p:sp>
        <p:nvSpPr>
          <p:cNvPr id="89" name="Oval 88"/>
          <p:cNvSpPr/>
          <p:nvPr/>
        </p:nvSpPr>
        <p:spPr>
          <a:xfrm>
            <a:off x="9726932" y="405448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8915400" y="1892510"/>
            <a:ext cx="2819400" cy="993577"/>
            <a:chOff x="8534400" y="1447800"/>
            <a:chExt cx="2819400" cy="993577"/>
          </a:xfrm>
        </p:grpSpPr>
        <p:sp>
          <p:nvSpPr>
            <p:cNvPr id="91" name="TextBox 90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Non-Terminal States: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7199" y="1993116"/>
            <a:ext cx="275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Choose the best action for each </a:t>
            </a:r>
            <a:r>
              <a:rPr lang="en-US" sz="2400" smtClean="0"/>
              <a:t>agent independently</a:t>
            </a:r>
            <a:endParaRPr lang="en-US" sz="2400"/>
          </a:p>
        </p:txBody>
      </p:sp>
      <p:sp>
        <p:nvSpPr>
          <p:cNvPr id="93" name="Rounded Rectangle 92"/>
          <p:cNvSpPr/>
          <p:nvPr/>
        </p:nvSpPr>
        <p:spPr>
          <a:xfrm>
            <a:off x="415928" y="1867399"/>
            <a:ext cx="2728016" cy="15073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Joint State/Action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Combine the states and actions of the N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72055" y="2457451"/>
                <a:ext cx="1561966" cy="37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5" y="2457451"/>
                <a:ext cx="1561966" cy="376321"/>
              </a:xfrm>
              <a:prstGeom prst="rect">
                <a:avLst/>
              </a:prstGeom>
              <a:blipFill rotWithShape="0">
                <a:blip r:embed="rId2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29376" y="2968709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38897" y="2763925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Joint State/Action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Combine the states and actions of the N agents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00917" y="5269010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38774" y="4992787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10089" y="4305341"/>
                <a:ext cx="1591077" cy="374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89" y="4305341"/>
                <a:ext cx="1591077" cy="374718"/>
              </a:xfrm>
              <a:prstGeom prst="rect">
                <a:avLst/>
              </a:prstGeom>
              <a:blipFill rotWithShape="0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Joint State/Action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Search looks through all combinations of all agents’ states and actions</a:t>
            </a:r>
          </a:p>
          <a:p>
            <a:pPr marL="0" indent="0">
              <a:buNone/>
            </a:pPr>
            <a:r>
              <a:rPr lang="en-US" dirty="0" smtClean="0"/>
              <a:t>Think of one brain controlling many agents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00917" y="5269010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8774" y="4992787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10089" y="4305341"/>
                <a:ext cx="1591077" cy="374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89" y="4305341"/>
                <a:ext cx="1591077" cy="374718"/>
              </a:xfrm>
              <a:prstGeom prst="rect">
                <a:avLst/>
              </a:prstGeom>
              <a:blipFill rotWithShape="0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0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2: Joint State/Action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Search looks through all combinations of all agents’ states and actions</a:t>
            </a:r>
          </a:p>
          <a:p>
            <a:pPr marL="0" indent="0">
              <a:buNone/>
            </a:pPr>
            <a:r>
              <a:rPr lang="en-US" dirty="0" smtClean="0"/>
              <a:t>Think of one brain controlling many agents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968709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00917" y="5269010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38774" y="4992787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2968709"/>
            <a:ext cx="2862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the size of the state space?</a:t>
            </a:r>
          </a:p>
          <a:p>
            <a:endParaRPr lang="en-US" sz="2800" dirty="0"/>
          </a:p>
          <a:p>
            <a:r>
              <a:rPr lang="en-US" sz="2800" dirty="0" smtClean="0"/>
              <a:t>What is the size of the action space?</a:t>
            </a:r>
          </a:p>
          <a:p>
            <a:endParaRPr lang="en-US" sz="2800" dirty="0"/>
          </a:p>
          <a:p>
            <a:r>
              <a:rPr lang="en-US" sz="2800" dirty="0" smtClean="0"/>
              <a:t>What is the size of the search tree?</a:t>
            </a:r>
          </a:p>
        </p:txBody>
      </p:sp>
    </p:spTree>
    <p:extLst>
      <p:ext uri="{BB962C8B-B14F-4D97-AF65-F5344CB8AC3E}">
        <p14:creationId xmlns:p14="http://schemas.microsoft.com/office/powerpoint/2010/main" val="191686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</a:t>
            </a:r>
            <a:r>
              <a:rPr lang="en-US" dirty="0"/>
              <a:t>3</a:t>
            </a:r>
            <a:r>
              <a:rPr lang="en-US" dirty="0" smtClean="0"/>
              <a:t>: Centralized Decision 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agent proposes their actions and computer confirms the joint plan</a:t>
            </a:r>
          </a:p>
          <a:p>
            <a:pPr marL="0" indent="0">
              <a:buNone/>
            </a:pPr>
            <a:r>
              <a:rPr lang="en-US" dirty="0" smtClean="0"/>
              <a:t>Example: Autonomous driving through intersections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026614" y="6311900"/>
            <a:ext cx="493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=4pbAI40dK0A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Idea 4: Alternate Searching One Agent at a Time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643692" y="3086105"/>
            <a:ext cx="9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154578" y="4357948"/>
            <a:ext cx="9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360923" y="5517385"/>
            <a:ext cx="9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Search one agent’s actions from a state, search the next agent’s actions from those resulting states 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</p:txBody>
      </p:sp>
      <p:grpSp>
        <p:nvGrpSpPr>
          <p:cNvPr id="74" name="Group 73"/>
          <p:cNvGrpSpPr/>
          <p:nvPr/>
        </p:nvGrpSpPr>
        <p:grpSpPr>
          <a:xfrm>
            <a:off x="4423911" y="3014663"/>
            <a:ext cx="7091821" cy="2957512"/>
            <a:chOff x="2466517" y="2757488"/>
            <a:chExt cx="8606296" cy="3910478"/>
          </a:xfrm>
        </p:grpSpPr>
        <p:sp>
          <p:nvSpPr>
            <p:cNvPr id="75" name="Triangle 74"/>
            <p:cNvSpPr/>
            <p:nvPr/>
          </p:nvSpPr>
          <p:spPr>
            <a:xfrm>
              <a:off x="2466517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/>
            <p:cNvSpPr/>
            <p:nvPr/>
          </p:nvSpPr>
          <p:spPr>
            <a:xfrm>
              <a:off x="4222659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iangle 76"/>
            <p:cNvSpPr/>
            <p:nvPr/>
          </p:nvSpPr>
          <p:spPr>
            <a:xfrm>
              <a:off x="5657753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7206992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8938623" y="597791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iangle 79"/>
            <p:cNvSpPr/>
            <p:nvPr/>
          </p:nvSpPr>
          <p:spPr>
            <a:xfrm>
              <a:off x="10398228" y="5972172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/>
            <p:cNvSpPr/>
            <p:nvPr/>
          </p:nvSpPr>
          <p:spPr>
            <a:xfrm>
              <a:off x="6425962" y="2757488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>
              <a:off x="3778494" y="3447541"/>
              <a:ext cx="2984760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763254" y="3447541"/>
              <a:ext cx="1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763254" y="3447541"/>
              <a:ext cx="3168153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2803810" y="5105897"/>
              <a:ext cx="974685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778494" y="5105897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995046" y="5105896"/>
              <a:ext cx="774620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769665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5916" y="5105896"/>
              <a:ext cx="655494" cy="872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931408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407004" y="4415844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82144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506483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886067" y="2740531"/>
            <a:ext cx="2819400" cy="993577"/>
            <a:chOff x="8534400" y="1447800"/>
            <a:chExt cx="28194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Non-Terminal States: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27866" y="2841137"/>
            <a:ext cx="308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Choose the best cascading combination of actions</a:t>
            </a:r>
            <a:endParaRPr lang="en-US" sz="2400" dirty="0"/>
          </a:p>
        </p:txBody>
      </p:sp>
      <p:sp>
        <p:nvSpPr>
          <p:cNvPr id="98" name="Rounded Rectangle 97"/>
          <p:cNvSpPr/>
          <p:nvPr/>
        </p:nvSpPr>
        <p:spPr>
          <a:xfrm>
            <a:off x="374006" y="2668746"/>
            <a:ext cx="3136981" cy="15073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Idea 4: Alternate Searching One Agent at a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Search one agent’s actions from a state, search the next agent’s actions from those resulting states 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4423911" y="3014663"/>
            <a:ext cx="7091821" cy="2957512"/>
            <a:chOff x="2466517" y="2757488"/>
            <a:chExt cx="8606296" cy="3910478"/>
          </a:xfrm>
        </p:grpSpPr>
        <p:sp>
          <p:nvSpPr>
            <p:cNvPr id="30" name="Triangle 29"/>
            <p:cNvSpPr/>
            <p:nvPr/>
          </p:nvSpPr>
          <p:spPr>
            <a:xfrm>
              <a:off x="2466517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/>
            <p:cNvSpPr/>
            <p:nvPr/>
          </p:nvSpPr>
          <p:spPr>
            <a:xfrm>
              <a:off x="4222659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/>
            <p:cNvSpPr/>
            <p:nvPr/>
          </p:nvSpPr>
          <p:spPr>
            <a:xfrm>
              <a:off x="5657753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/>
            <p:cNvSpPr/>
            <p:nvPr/>
          </p:nvSpPr>
          <p:spPr>
            <a:xfrm>
              <a:off x="7206992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/>
            <p:cNvSpPr/>
            <p:nvPr/>
          </p:nvSpPr>
          <p:spPr>
            <a:xfrm>
              <a:off x="8938623" y="597791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/>
            <p:cNvSpPr/>
            <p:nvPr/>
          </p:nvSpPr>
          <p:spPr>
            <a:xfrm>
              <a:off x="10398228" y="5972172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6425962" y="2757488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3778494" y="3447541"/>
              <a:ext cx="2984760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763254" y="3447541"/>
              <a:ext cx="1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63254" y="3447541"/>
              <a:ext cx="3168153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803810" y="5105897"/>
              <a:ext cx="974685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778494" y="5105897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995046" y="5105896"/>
              <a:ext cx="774620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769665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9275916" y="5105896"/>
              <a:ext cx="655494" cy="872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931408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407004" y="4415844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82144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506483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2968709"/>
            <a:ext cx="2862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the size of the state space?</a:t>
            </a:r>
          </a:p>
          <a:p>
            <a:endParaRPr lang="en-US" sz="2800" dirty="0"/>
          </a:p>
          <a:p>
            <a:r>
              <a:rPr lang="en-US" sz="2800" dirty="0" smtClean="0"/>
              <a:t>What is the size of the action space?</a:t>
            </a:r>
          </a:p>
          <a:p>
            <a:endParaRPr lang="en-US" sz="2800" dirty="0"/>
          </a:p>
          <a:p>
            <a:r>
              <a:rPr lang="en-US" sz="2800" dirty="0" smtClean="0"/>
              <a:t>What is the size of the search tree?</a:t>
            </a:r>
          </a:p>
        </p:txBody>
      </p:sp>
    </p:spTree>
    <p:extLst>
      <p:ext uri="{BB962C8B-B14F-4D97-AF65-F5344CB8AC3E}">
        <p14:creationId xmlns:p14="http://schemas.microsoft.com/office/powerpoint/2010/main" val="20762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 smtClean="0"/>
              <a:t>Adversarial Search</a:t>
            </a:r>
            <a:endParaRPr lang="en-US" sz="4267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Pat Virtue, http://ai.berkeley.edu</a:t>
            </a:r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6022848" cy="2689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26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Multi-Agent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143124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443163" y="2143124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52684" y="1938340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651" y="5254619"/>
            <a:ext cx="409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Collaborative Maze Solving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02391" y="4881559"/>
            <a:ext cx="3802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Team: Collaborative</a:t>
            </a:r>
          </a:p>
          <a:p>
            <a:r>
              <a:rPr lang="en-US" sz="2800" dirty="0" smtClean="0"/>
              <a:t>Competition: Adversarial</a:t>
            </a:r>
            <a:endParaRPr lang="en-US" sz="28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2075" t="81687" r="77813" b="7122"/>
          <a:stretch/>
        </p:blipFill>
        <p:spPr bwMode="auto">
          <a:xfrm>
            <a:off x="4314825" y="2432047"/>
            <a:ext cx="3084390" cy="247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003379" y="4779041"/>
            <a:ext cx="181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Adversarial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729663" y="3443288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(Football)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02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2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Deterministic or stochastic?</a:t>
            </a:r>
          </a:p>
          <a:p>
            <a:r>
              <a:rPr lang="en-US" dirty="0" smtClean="0"/>
              <a:t>Perfect information (fully observable)?</a:t>
            </a:r>
          </a:p>
          <a:p>
            <a:r>
              <a:rPr lang="en-US" dirty="0" smtClean="0"/>
              <a:t>One, two, or more players?</a:t>
            </a:r>
          </a:p>
          <a:p>
            <a:r>
              <a:rPr lang="en-US" dirty="0" smtClean="0"/>
              <a:t>Turn-taking or simultaneous?</a:t>
            </a:r>
          </a:p>
          <a:p>
            <a:r>
              <a:rPr lang="en-US" dirty="0" smtClean="0"/>
              <a:t>Zero sum?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048963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62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games are deterministic, observable, two-player, turn-taking, zero-sum</a:t>
            </a:r>
          </a:p>
          <a:p>
            <a:r>
              <a:rPr lang="en-US" dirty="0"/>
              <a:t>Game formulation:</a:t>
            </a:r>
          </a:p>
          <a:p>
            <a:pPr lvl="1"/>
            <a:r>
              <a:rPr lang="en-US" dirty="0"/>
              <a:t>Initial state: </a:t>
            </a:r>
            <a:r>
              <a:rPr lang="en-US" dirty="0">
                <a:solidFill>
                  <a:srgbClr val="BD00B0"/>
                </a:solidFill>
              </a:rPr>
              <a:t>s</a:t>
            </a:r>
            <a:r>
              <a:rPr lang="en-US" baseline="-25000" dirty="0">
                <a:solidFill>
                  <a:srgbClr val="BD00B0"/>
                </a:solidFill>
              </a:rPr>
              <a:t>0</a:t>
            </a:r>
            <a:endParaRPr lang="en-US" dirty="0">
              <a:solidFill>
                <a:srgbClr val="BD00B0"/>
              </a:solidFill>
            </a:endParaRPr>
          </a:p>
          <a:p>
            <a:pPr lvl="1"/>
            <a:r>
              <a:rPr lang="en-US" dirty="0"/>
              <a:t>Players: </a:t>
            </a:r>
            <a:r>
              <a:rPr lang="en-US" dirty="0">
                <a:solidFill>
                  <a:srgbClr val="BD00B0"/>
                </a:solidFill>
              </a:rPr>
              <a:t>Player(s) </a:t>
            </a:r>
            <a:r>
              <a:rPr lang="en-US" dirty="0"/>
              <a:t>indicates whose move it is</a:t>
            </a:r>
          </a:p>
          <a:p>
            <a:pPr lvl="1"/>
            <a:r>
              <a:rPr lang="en-US" dirty="0"/>
              <a:t>Actions: </a:t>
            </a:r>
            <a:r>
              <a:rPr lang="en-US" dirty="0">
                <a:solidFill>
                  <a:srgbClr val="BD00B0"/>
                </a:solidFill>
              </a:rPr>
              <a:t>Actions(s) </a:t>
            </a:r>
            <a:r>
              <a:rPr lang="en-US" dirty="0"/>
              <a:t>for player on move</a:t>
            </a:r>
          </a:p>
          <a:p>
            <a:pPr lvl="1"/>
            <a:r>
              <a:rPr lang="en-US" dirty="0"/>
              <a:t>Transition model: </a:t>
            </a:r>
            <a:r>
              <a:rPr lang="en-US" dirty="0">
                <a:solidFill>
                  <a:srgbClr val="BD00B0"/>
                </a:solidFill>
              </a:rPr>
              <a:t>Result(</a:t>
            </a:r>
            <a:r>
              <a:rPr lang="en-US" dirty="0" err="1">
                <a:solidFill>
                  <a:srgbClr val="BD00B0"/>
                </a:solidFill>
              </a:rPr>
              <a:t>s,a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>
              <a:solidFill>
                <a:srgbClr val="BD00B0"/>
              </a:solidFill>
              <a:sym typeface="Symbol" pitchFamily="18" charset="2"/>
            </a:endParaRPr>
          </a:p>
          <a:p>
            <a:pPr lvl="1"/>
            <a:r>
              <a:rPr lang="en-US" dirty="0">
                <a:sym typeface="Symbol" pitchFamily="18" charset="2"/>
              </a:rPr>
              <a:t>Terminal test: </a:t>
            </a:r>
            <a:r>
              <a:rPr lang="en-US" dirty="0">
                <a:solidFill>
                  <a:srgbClr val="BD00B0"/>
                </a:solidFill>
                <a:sym typeface="Symbol" pitchFamily="18" charset="2"/>
              </a:rPr>
              <a:t>Terminal-Test(s)</a:t>
            </a:r>
          </a:p>
          <a:p>
            <a:pPr lvl="1"/>
            <a:r>
              <a:rPr lang="en-US" dirty="0">
                <a:sym typeface="Symbol" pitchFamily="18" charset="2"/>
              </a:rPr>
              <a:t>Terminal values: </a:t>
            </a:r>
            <a:r>
              <a:rPr lang="en-US" dirty="0">
                <a:solidFill>
                  <a:srgbClr val="BD00B0"/>
                </a:solidFill>
                <a:sym typeface="Symbol" pitchFamily="18" charset="2"/>
              </a:rPr>
              <a:t>Utility(</a:t>
            </a:r>
            <a:r>
              <a:rPr lang="en-US" dirty="0" err="1">
                <a:solidFill>
                  <a:srgbClr val="BD00B0"/>
                </a:solidFill>
                <a:sym typeface="Symbol" pitchFamily="18" charset="2"/>
              </a:rPr>
              <a:t>s,p</a:t>
            </a:r>
            <a:r>
              <a:rPr lang="en-US" dirty="0">
                <a:solidFill>
                  <a:srgbClr val="BD00B0"/>
                </a:solidFill>
                <a:sym typeface="Symbol" pitchFamily="18" charset="2"/>
              </a:rPr>
              <a:t>) </a:t>
            </a:r>
            <a:r>
              <a:rPr lang="en-US" dirty="0">
                <a:sym typeface="Symbol" pitchFamily="18" charset="2"/>
              </a:rPr>
              <a:t>for player </a:t>
            </a:r>
            <a:r>
              <a:rPr lang="en-US" dirty="0">
                <a:solidFill>
                  <a:srgbClr val="BD00B0"/>
                </a:solidFill>
                <a:sym typeface="Symbol" pitchFamily="18" charset="2"/>
              </a:rPr>
              <a:t>p</a:t>
            </a:r>
          </a:p>
          <a:p>
            <a:pPr lvl="2"/>
            <a:r>
              <a:rPr lang="en-US" dirty="0">
                <a:sym typeface="Symbol" pitchFamily="18" charset="2"/>
              </a:rPr>
              <a:t>Or just </a:t>
            </a:r>
            <a:r>
              <a:rPr lang="en-US" dirty="0">
                <a:solidFill>
                  <a:srgbClr val="BD00B0"/>
                </a:solidFill>
                <a:sym typeface="Symbol" pitchFamily="18" charset="2"/>
              </a:rPr>
              <a:t>Utility(s) 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for player making the decision at root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6547" y="2514600"/>
            <a:ext cx="3276503" cy="34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0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Games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531433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333875"/>
            <a:ext cx="5715000" cy="17065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opposite</a:t>
            </a:r>
            <a:r>
              <a:rPr lang="en-US" sz="2000" dirty="0"/>
              <a:t> utilities </a:t>
            </a:r>
          </a:p>
          <a:p>
            <a:pPr lvl="1"/>
            <a:r>
              <a:rPr lang="en-US" sz="2000" dirty="0"/>
              <a:t>Pure competition: </a:t>
            </a:r>
          </a:p>
          <a:p>
            <a:pPr lvl="2"/>
            <a:r>
              <a:rPr lang="en-US" sz="1600" dirty="0"/>
              <a:t>One</a:t>
            </a:r>
            <a:r>
              <a:rPr lang="en-US" sz="1600" b="1" i="1" dirty="0">
                <a:solidFill>
                  <a:srgbClr val="0000FF"/>
                </a:solidFill>
              </a:rPr>
              <a:t> maximizes</a:t>
            </a:r>
            <a:r>
              <a:rPr lang="en-US" sz="1600" dirty="0"/>
              <a:t>, the other </a:t>
            </a:r>
            <a:r>
              <a:rPr lang="en-US" sz="1600" b="1" i="1" dirty="0">
                <a:solidFill>
                  <a:srgbClr val="FF0000"/>
                </a:solidFill>
              </a:rPr>
              <a:t>minimizes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6172200" y="4333875"/>
            <a:ext cx="5562600" cy="170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General Games</a:t>
            </a:r>
          </a:p>
          <a:p>
            <a:pPr lvl="1"/>
            <a:r>
              <a:rPr lang="en-US" sz="2000" dirty="0" smtClean="0"/>
              <a:t>Agents have </a:t>
            </a:r>
            <a:r>
              <a:rPr lang="en-US" sz="2000" b="1" i="1" dirty="0" smtClean="0">
                <a:solidFill>
                  <a:srgbClr val="0000FF"/>
                </a:solidFill>
              </a:rPr>
              <a:t>independent</a:t>
            </a:r>
            <a:r>
              <a:rPr lang="en-US" sz="2000" dirty="0" smtClean="0"/>
              <a:t> utilities</a:t>
            </a:r>
          </a:p>
          <a:p>
            <a:pPr lvl="1"/>
            <a:r>
              <a:rPr lang="en-US" sz="2000" dirty="0" smtClean="0"/>
              <a:t>Cooperation, indifference, competition, shifting alliances, and more are all possible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1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Game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Search one agent’s actions from a state, search the competitor’s actions from those resulting states 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4423911" y="3014663"/>
            <a:ext cx="7091821" cy="2957512"/>
            <a:chOff x="2466517" y="2757488"/>
            <a:chExt cx="8606296" cy="3910478"/>
          </a:xfrm>
        </p:grpSpPr>
        <p:sp>
          <p:nvSpPr>
            <p:cNvPr id="30" name="Triangle 29"/>
            <p:cNvSpPr/>
            <p:nvPr/>
          </p:nvSpPr>
          <p:spPr>
            <a:xfrm>
              <a:off x="2466517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/>
            <p:cNvSpPr/>
            <p:nvPr/>
          </p:nvSpPr>
          <p:spPr>
            <a:xfrm>
              <a:off x="4222659" y="5972174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/>
            <p:cNvSpPr/>
            <p:nvPr/>
          </p:nvSpPr>
          <p:spPr>
            <a:xfrm>
              <a:off x="5657753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/>
            <p:cNvSpPr/>
            <p:nvPr/>
          </p:nvSpPr>
          <p:spPr>
            <a:xfrm>
              <a:off x="7206992" y="597217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/>
            <p:cNvSpPr/>
            <p:nvPr/>
          </p:nvSpPr>
          <p:spPr>
            <a:xfrm>
              <a:off x="8938623" y="5977913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/>
            <p:cNvSpPr/>
            <p:nvPr/>
          </p:nvSpPr>
          <p:spPr>
            <a:xfrm>
              <a:off x="10398228" y="5972172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6425962" y="2757488"/>
              <a:ext cx="674585" cy="69005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3778494" y="3447541"/>
              <a:ext cx="2984760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763254" y="3447541"/>
              <a:ext cx="1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63254" y="3447541"/>
              <a:ext cx="3168153" cy="968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803810" y="5105897"/>
              <a:ext cx="974685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778494" y="5105897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995046" y="5105896"/>
              <a:ext cx="774620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769665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9275916" y="5105896"/>
              <a:ext cx="655494" cy="872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931408" y="5105896"/>
              <a:ext cx="781458" cy="8662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407004" y="4415844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82144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506483" y="4424141"/>
              <a:ext cx="762219" cy="690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0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085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8813" y="1270000"/>
            <a:ext cx="1185862" cy="368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085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8813" y="1270000"/>
            <a:ext cx="1185862" cy="368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8594" y="1582787"/>
            <a:ext cx="35004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</a:t>
            </a:r>
            <a:r>
              <a:rPr lang="en-US" sz="2600" dirty="0" smtClean="0"/>
              <a:t>his is a zero-sum game, </a:t>
            </a:r>
          </a:p>
          <a:p>
            <a:r>
              <a:rPr lang="en-US" sz="2600" dirty="0" smtClean="0"/>
              <a:t>the best action for X is the worst action for O </a:t>
            </a:r>
          </a:p>
          <a:p>
            <a:r>
              <a:rPr lang="en-US" sz="2600" dirty="0" smtClean="0"/>
              <a:t>and vice versa</a:t>
            </a:r>
          </a:p>
          <a:p>
            <a:endParaRPr lang="en-US" sz="2600" dirty="0"/>
          </a:p>
          <a:p>
            <a:r>
              <a:rPr lang="en-US" sz="2600" dirty="0" smtClean="0"/>
              <a:t>How do we define       best and worst?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45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085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37428" y="638710"/>
            <a:ext cx="3083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 of taking the max utility at every level, alternate max and min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8883568" y="535779"/>
            <a:ext cx="3136981" cy="17420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Tic-Tac-Toe </a:t>
            </a:r>
            <a:r>
              <a:rPr lang="en-US" dirty="0" smtClean="0"/>
              <a:t>Minimax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531858">
            <a:off x="6196387" y="2541981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1248107">
            <a:off x="5260872" y="4352562"/>
            <a:ext cx="1235734" cy="268231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367592" y="3433701"/>
            <a:ext cx="4648200" cy="993577"/>
            <a:chOff x="8534400" y="1447800"/>
            <a:chExt cx="4648200" cy="993577"/>
          </a:xfrm>
        </p:grpSpPr>
        <p:sp>
          <p:nvSpPr>
            <p:cNvPr id="17" name="TextBox 16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itchFamily="34" charset="0"/>
                </a:rPr>
                <a:t>MAX nodes: under Agent’s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38925" y="4345988"/>
            <a:ext cx="5181600" cy="993577"/>
            <a:chOff x="8534400" y="1447800"/>
            <a:chExt cx="4648200" cy="993577"/>
          </a:xfrm>
        </p:grpSpPr>
        <p:sp>
          <p:nvSpPr>
            <p:cNvPr id="20" name="TextBox 19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itchFamily="34" charset="0"/>
                </a:rPr>
                <a:t>MIN nodes: under Opponent’s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 rot="11195472">
            <a:off x="5341062" y="3468759"/>
            <a:ext cx="1869181" cy="304097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4784547">
            <a:off x="5855360" y="3472261"/>
            <a:ext cx="1409528" cy="337635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2 due tonight!</a:t>
            </a:r>
          </a:p>
          <a:p>
            <a:r>
              <a:rPr lang="en-US" dirty="0" smtClean="0"/>
              <a:t>Homework 3 out this evening!</a:t>
            </a:r>
          </a:p>
          <a:p>
            <a:r>
              <a:rPr lang="en-US" dirty="0" smtClean="0"/>
              <a:t>P1 due 2/7, work </a:t>
            </a:r>
            <a:r>
              <a:rPr lang="en-US" smtClean="0"/>
              <a:t>in pairs!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Pacman Example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6" name="Right Arrow 85"/>
          <p:cNvSpPr/>
          <p:nvPr/>
        </p:nvSpPr>
        <p:spPr>
          <a:xfrm rot="1353018">
            <a:off x="3919234" y="2377227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895600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477000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724400" y="2995511"/>
            <a:ext cx="648694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" name="Right Arrow 2"/>
          <p:cNvSpPr/>
          <p:nvPr/>
        </p:nvSpPr>
        <p:spPr>
          <a:xfrm rot="10313695">
            <a:off x="4936841" y="3426482"/>
            <a:ext cx="10668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57200" y="1695454"/>
            <a:ext cx="4648200" cy="993577"/>
            <a:chOff x="8534400" y="1447800"/>
            <a:chExt cx="4648200" cy="993577"/>
          </a:xfrm>
        </p:grpSpPr>
        <p:sp>
          <p:nvSpPr>
            <p:cNvPr id="88" name="TextBox 87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itchFamily="34" charset="0"/>
                </a:rPr>
                <a:t>MAX nodes: under Agent’s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00600" y="56388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7010400" y="1695454"/>
            <a:ext cx="5181600" cy="993577"/>
            <a:chOff x="8534400" y="1447800"/>
            <a:chExt cx="46482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itchFamily="34" charset="0"/>
                </a:rPr>
                <a:t>MIN nodes: under Opponent’s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9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74" grpId="0" animBg="1"/>
      <p:bldP spid="75" grpId="0" animBg="1"/>
      <p:bldP spid="76" grpId="0" animBg="1"/>
      <p:bldP spid="3" grpId="0" animBg="1"/>
      <p:bldP spid="9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Implementation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3429000"/>
            <a:ext cx="5562600" cy="2590800"/>
            <a:chOff x="0" y="1981200"/>
            <a:chExt cx="5562600" cy="2590800"/>
          </a:xfrm>
        </p:grpSpPr>
        <p:sp>
          <p:nvSpPr>
            <p:cNvPr id="11" name="Rounded Rectangle 10"/>
            <p:cNvSpPr/>
            <p:nvPr/>
          </p:nvSpPr>
          <p:spPr>
            <a:xfrm>
              <a:off x="0" y="1981200"/>
              <a:ext cx="5429250" cy="2590800"/>
            </a:xfrm>
            <a:prstGeom prst="roundRect">
              <a:avLst/>
            </a:prstGeom>
            <a:solidFill>
              <a:srgbClr val="0066CC">
                <a:alpha val="16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0" y="2209800"/>
              <a:ext cx="556260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marR="0" lvl="0" indent="-342882" algn="l" defTabSz="914400" rtl="0" eaLnBrk="1" fontAlgn="base" latinLnBrk="0" hangingPunct="1">
                <a:lnSpc>
                  <a:spcPct val="800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cs typeface="Calibri"/>
                </a:rPr>
                <a:t>max-value(s)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returns</a:t>
              </a:r>
              <a:r>
                <a:rPr lang="en-US" sz="2400" kern="0" dirty="0">
                  <a:solidFill>
                    <a:srgbClr val="0070C0"/>
                  </a:solidFill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742913" marR="0" lvl="1" indent="-285737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2400" kern="0" dirty="0">
                  <a:latin typeface="Calibri"/>
                  <a:cs typeface="Calibri"/>
                </a:rPr>
                <a:t>i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f Terminal-Test(s) then return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initialize v = </a:t>
              </a:r>
              <a:r>
                <a:rPr lang="en-US" sz="2400" kern="0" noProof="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sz="2400" kern="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∞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for each </a:t>
              </a:r>
              <a:r>
                <a:rPr lang="en-US" sz="2400" kern="0" dirty="0">
                  <a:latin typeface="Calibri"/>
                  <a:cs typeface="Calibri"/>
                </a:rPr>
                <a:t>a in Actions(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s):</a:t>
              </a:r>
            </a:p>
            <a:p>
              <a:pPr marL="1142942" marR="0" lvl="2" indent="-228589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v =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cs typeface="Calibri"/>
                </a:rPr>
                <a:t>max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(v,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cs typeface="Calibri"/>
                </a:rPr>
                <a:t>min-value(</a:t>
              </a:r>
              <a:r>
                <a:rPr lang="en-US" sz="2400" kern="0" dirty="0">
                  <a:solidFill>
                    <a:srgbClr val="C00000"/>
                  </a:solidFill>
                  <a:latin typeface="Calibri"/>
                  <a:cs typeface="Calibri"/>
                </a:rPr>
                <a:t>Result(</a:t>
              </a:r>
              <a:r>
                <a:rPr lang="en-US" sz="2400" kern="0" dirty="0" err="1">
                  <a:solidFill>
                    <a:srgbClr val="C00000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cs typeface="Calibri"/>
                </a:rPr>
                <a:t>)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)</a:t>
              </a:r>
            </a:p>
            <a:p>
              <a:pPr marL="742913" marR="0" lvl="1" indent="-285737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</a:rPr>
                <a:t>return v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29400" y="3429000"/>
            <a:ext cx="5562600" cy="2590800"/>
            <a:chOff x="6477000" y="1981200"/>
            <a:chExt cx="5562600" cy="2590800"/>
          </a:xfrm>
        </p:grpSpPr>
        <p:sp>
          <p:nvSpPr>
            <p:cNvPr id="12" name="Rounded Rectangle 11"/>
            <p:cNvSpPr/>
            <p:nvPr/>
          </p:nvSpPr>
          <p:spPr>
            <a:xfrm>
              <a:off x="6477000" y="1981200"/>
              <a:ext cx="5467351" cy="2590800"/>
            </a:xfrm>
            <a:prstGeom prst="roundRect">
              <a:avLst/>
            </a:prstGeom>
            <a:solidFill>
              <a:srgbClr val="C00000">
                <a:alpha val="16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477000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marR="0" lvl="0" indent="-342882" algn="l" defTabSz="914400" rtl="0" eaLnBrk="1" fontAlgn="base" latinLnBrk="0" hangingPunct="1">
                <a:lnSpc>
                  <a:spcPct val="800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min-value(s)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latin typeface="Calibri"/>
                  <a:cs typeface="Calibri"/>
                </a:rPr>
                <a:t>if Terminal-Test(s) then return Utility(s)</a:t>
              </a:r>
            </a:p>
            <a:p>
              <a:pPr marL="742913" marR="0" lvl="1" indent="-285737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</a:rPr>
                <a:t>initialize v = </a:t>
              </a:r>
              <a:r>
                <a:rPr lang="en-US" sz="2400" kern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∞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</a:rPr>
                <a:t>for each </a:t>
              </a:r>
              <a:r>
                <a:rPr lang="en-US" sz="2400" kern="0" dirty="0">
                  <a:latin typeface="Calibri" pitchFamily="34" charset="0"/>
                </a:rPr>
                <a:t>a in Actions(state):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endParaRPr>
            </a:p>
            <a:p>
              <a:pPr marL="1142942" marR="0" lvl="2" indent="-228589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2400" kern="0" noProof="0" dirty="0">
                  <a:latin typeface="Calibri" pitchFamily="34" charset="0"/>
                </a:rPr>
                <a:t>v = </a:t>
              </a:r>
              <a:r>
                <a:rPr lang="en-US" sz="2400" kern="0" noProof="0" dirty="0">
                  <a:solidFill>
                    <a:srgbClr val="FF0000"/>
                  </a:solidFill>
                  <a:latin typeface="Calibri" pitchFamily="34" charset="0"/>
                </a:rPr>
                <a:t>min</a:t>
              </a:r>
              <a:r>
                <a:rPr lang="en-US" sz="2400" kern="0" noProof="0" dirty="0">
                  <a:latin typeface="Calibri" pitchFamily="34" charset="0"/>
                </a:rPr>
                <a:t>(v,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</a:rPr>
                <a:t>max-value(</a:t>
              </a:r>
              <a:r>
                <a:rPr lang="en-US" sz="2400" kern="0" dirty="0">
                  <a:solidFill>
                    <a:srgbClr val="0070C0"/>
                  </a:solidFill>
                  <a:latin typeface="Calibri" pitchFamily="34" charset="0"/>
                </a:rPr>
                <a:t>Result(</a:t>
              </a:r>
              <a:r>
                <a:rPr lang="en-US" sz="2400" kern="0" dirty="0" err="1">
                  <a:solidFill>
                    <a:srgbClr val="0070C0"/>
                  </a:solidFill>
                  <a:latin typeface="Calibri" pitchFamily="34" charset="0"/>
                </a:rPr>
                <a:t>s,a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</a:rPr>
                <a:t>)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)</a:t>
              </a:r>
            </a:p>
            <a:p>
              <a:pPr marL="742913" marR="0" lvl="1" indent="-285737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</a:rPr>
                <a:t>return v</a:t>
              </a:r>
            </a:p>
          </p:txBody>
        </p:sp>
      </p:grpSp>
      <p:sp>
        <p:nvSpPr>
          <p:cNvPr id="6" name="Left-Right Arrow 5"/>
          <p:cNvSpPr/>
          <p:nvPr/>
        </p:nvSpPr>
        <p:spPr>
          <a:xfrm>
            <a:off x="5715000" y="4724400"/>
            <a:ext cx="838200" cy="304800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38400" y="1509715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585915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minimax-decision(s)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FF0000"/>
                </a:solidFill>
                <a:latin typeface="Calibri"/>
                <a:cs typeface="Calibri"/>
              </a:rPr>
              <a:t>min-value(Result(</a:t>
            </a:r>
            <a:r>
              <a:rPr lang="en-US" sz="2400" kern="0" dirty="0" err="1">
                <a:solidFill>
                  <a:srgbClr val="FF0000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FF0000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3861907">
            <a:off x="7105542" y="3194998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0" y="2057400"/>
            <a:ext cx="198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latin typeface="Calibri"/>
                <a:cs typeface="Calibri"/>
              </a:rPr>
              <a:t>Result(</a:t>
            </a:r>
            <a:r>
              <a:rPr lang="en-US" sz="2400" kern="0" dirty="0" err="1">
                <a:latin typeface="Calibri"/>
                <a:cs typeface="Calibri"/>
              </a:rPr>
              <a:t>s,a</a:t>
            </a:r>
            <a:r>
              <a:rPr lang="en-US" sz="2400" kern="0" dirty="0">
                <a:latin typeface="Calibri"/>
                <a:cs typeface="Calibri"/>
              </a:rPr>
              <a:t>)</a:t>
            </a:r>
            <a:r>
              <a:rPr lang="en-US" sz="2400" kern="0" dirty="0">
                <a:latin typeface="Calibri"/>
                <a:cs typeface="Calibri"/>
                <a:sym typeface="Wingdings"/>
              </a:rPr>
              <a:t>s’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3000" y="6090046"/>
            <a:ext cx="4648200" cy="615554"/>
            <a:chOff x="8534400" y="1447800"/>
            <a:chExt cx="4648200" cy="615554"/>
          </a:xfrm>
        </p:grpSpPr>
        <p:sp>
          <p:nvSpPr>
            <p:cNvPr id="23" name="TextBox 22"/>
            <p:cNvSpPr txBox="1"/>
            <p:nvPr/>
          </p:nvSpPr>
          <p:spPr>
            <a:xfrm>
              <a:off x="8534400" y="14478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0" y="1755577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696200" y="6090046"/>
            <a:ext cx="5181600" cy="615554"/>
            <a:chOff x="8534400" y="1447800"/>
            <a:chExt cx="4648200" cy="615554"/>
          </a:xfrm>
        </p:grpSpPr>
        <p:sp>
          <p:nvSpPr>
            <p:cNvPr id="26" name="TextBox 25"/>
            <p:cNvSpPr txBox="1"/>
            <p:nvPr/>
          </p:nvSpPr>
          <p:spPr>
            <a:xfrm>
              <a:off x="8534400" y="14478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81247" y="1755577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82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Implementation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7338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5240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6002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minimax-decision(s)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3235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7800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46142" y="3272135"/>
            <a:ext cx="340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52569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/>
      <p:bldP spid="48" grpId="0"/>
      <p:bldP spid="49" grpId="0" animBg="1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kind of search is Minimax Search?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dirty="0" smtClean="0"/>
              <a:t>BFS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dirty="0" smtClean="0"/>
              <a:t>DFS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dirty="0" smtClean="0"/>
              <a:t>UCS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dirty="0" smtClean="0"/>
              <a:t>A*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Minimax is Depth-First Search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6" name="Right Arrow 85"/>
          <p:cNvSpPr/>
          <p:nvPr/>
        </p:nvSpPr>
        <p:spPr>
          <a:xfrm rot="1353018">
            <a:off x="3919234" y="2377227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895600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477000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724400" y="2995511"/>
            <a:ext cx="648694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" name="Right Arrow 2"/>
          <p:cNvSpPr/>
          <p:nvPr/>
        </p:nvSpPr>
        <p:spPr>
          <a:xfrm rot="10313695">
            <a:off x="4936841" y="3426482"/>
            <a:ext cx="10668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57200" y="1695454"/>
            <a:ext cx="4648200" cy="993577"/>
            <a:chOff x="8534400" y="1447800"/>
            <a:chExt cx="4648200" cy="993577"/>
          </a:xfrm>
        </p:grpSpPr>
        <p:sp>
          <p:nvSpPr>
            <p:cNvPr id="88" name="TextBox 87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itchFamily="34" charset="0"/>
                </a:rPr>
                <a:t>MAX nodes: under Agent’s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00600" y="56388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7010400" y="1695454"/>
            <a:ext cx="5181600" cy="993577"/>
            <a:chOff x="8534400" y="1447800"/>
            <a:chExt cx="46482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itchFamily="34" charset="0"/>
                </a:rPr>
                <a:t>MIN nodes: under Opponent’s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4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minimax?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Humans can’t do this either, so how do we play chess?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76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Size Robot Soccer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Joint State/Action space and search for our team</a:t>
            </a:r>
          </a:p>
          <a:p>
            <a:r>
              <a:rPr lang="en-US" dirty="0" smtClean="0"/>
              <a:t>Adversarial search to predict the opponent team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7949" y="6311900"/>
            <a:ext cx="482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=YihJguq26ek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75" y="2849821"/>
            <a:ext cx="4984412" cy="34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6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Person Chess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would you search for moves in Tic Tac Toe?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12075" t="81687" r="57572" b="7122"/>
          <a:stretch/>
        </p:blipFill>
        <p:spPr bwMode="auto">
          <a:xfrm>
            <a:off x="628651" y="2957513"/>
            <a:ext cx="6261306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67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3612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1: Bounded </a:t>
            </a:r>
            <a:r>
              <a:rPr lang="en-US" sz="2400" dirty="0" err="1"/>
              <a:t>lookahead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More plies make a BIG difference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For chess, b=~35 so reaches about depth 4 – not so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Deeper search =&gt; better play (usually)</a:t>
            </a:r>
          </a:p>
          <a:p>
            <a:r>
              <a:rPr lang="en-US" sz="2800" dirty="0"/>
              <a:t>Or, deeper search gives same quality of play with a less accurate evaluation function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  <p:extLst>
      <p:ext uri="{BB962C8B-B14F-4D97-AF65-F5344CB8AC3E}">
        <p14:creationId xmlns:p14="http://schemas.microsoft.com/office/powerpoint/2010/main" val="2515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1314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136650" y="1594644"/>
            <a:ext cx="11506200" cy="495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minimax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EVAL(s) =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baseline="-25000" dirty="0">
                <a:solidFill>
                  <a:srgbClr val="BD00B0"/>
                </a:solidFill>
              </a:rPr>
              <a:t>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…. +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 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 = 9, 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= (num white queens – num black queens)</a:t>
            </a:r>
            <a:r>
              <a:rPr lang="en-US" sz="2000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Terminate search only in </a:t>
            </a:r>
            <a:r>
              <a:rPr lang="en-US" sz="2400" b="1" i="1" dirty="0">
                <a:solidFill>
                  <a:srgbClr val="FF0000"/>
                </a:solidFill>
              </a:rPr>
              <a:t>quiescent</a:t>
            </a:r>
            <a:r>
              <a:rPr lang="en-US" sz="2400" dirty="0"/>
              <a:t> positions, i.e., no major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      changes expected in feature values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828800"/>
            <a:ext cx="2438400" cy="27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7175" y="1828800"/>
            <a:ext cx="2519916" cy="27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32" idx="3"/>
          </p:cNvCxnSpPr>
          <p:nvPr/>
        </p:nvCxnSpPr>
        <p:spPr bwMode="auto">
          <a:xfrm>
            <a:off x="4470400" y="3054350"/>
            <a:ext cx="1000125" cy="763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 rot="10800000">
            <a:off x="5105400" y="344487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0" name="AutoShape 34"/>
          <p:cNvCxnSpPr>
            <a:cxnSpLocks noChangeShapeType="1"/>
            <a:endCxn id="29" idx="3"/>
          </p:cNvCxnSpPr>
          <p:nvPr/>
        </p:nvCxnSpPr>
        <p:spPr bwMode="auto">
          <a:xfrm flipH="1">
            <a:off x="5187950" y="3219450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7"/>
          <p:cNvCxnSpPr>
            <a:cxnSpLocks noChangeShapeType="1"/>
            <a:stCxn id="29" idx="0"/>
          </p:cNvCxnSpPr>
          <p:nvPr/>
        </p:nvCxnSpPr>
        <p:spPr bwMode="auto">
          <a:xfrm>
            <a:off x="5189537" y="3611563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43"/>
          <p:cNvSpPr>
            <a:spLocks noChangeArrowheads="1"/>
          </p:cNvSpPr>
          <p:nvPr/>
        </p:nvSpPr>
        <p:spPr bwMode="auto">
          <a:xfrm rot="10800000">
            <a:off x="5470525" y="37338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5257800" y="3935413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4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5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7248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570037"/>
            <a:ext cx="7086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Solution 1: Bounded </a:t>
            </a:r>
            <a:r>
              <a:rPr lang="en-US" sz="2400" b="1" dirty="0" err="1"/>
              <a:t>lookahead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More plies make a BIG difference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For chess, b=~35 so reaches about depth 4 – not so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Game </a:t>
            </a:r>
            <a:r>
              <a:rPr lang="en-US" dirty="0"/>
              <a:t>Tree Pruning</a:t>
            </a:r>
          </a:p>
        </p:txBody>
      </p:sp>
    </p:spTree>
    <p:extLst>
      <p:ext uri="{BB962C8B-B14F-4D97-AF65-F5344CB8AC3E}">
        <p14:creationId xmlns:p14="http://schemas.microsoft.com/office/powerpoint/2010/main" val="134666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65125"/>
            <a:ext cx="11477625" cy="1325563"/>
          </a:xfrm>
        </p:spPr>
        <p:txBody>
          <a:bodyPr/>
          <a:lstStyle/>
          <a:p>
            <a:pPr eaLnBrk="1" hangingPunct="1"/>
            <a:r>
              <a:rPr lang="en-US" dirty="0" smtClean="0">
                <a:sym typeface="Symbol" pitchFamily="18" charset="2"/>
              </a:rPr>
              <a:t>Intuition</a:t>
            </a:r>
            <a:r>
              <a:rPr lang="en-US" smtClean="0">
                <a:sym typeface="Symbol" pitchFamily="18" charset="2"/>
              </a:rPr>
              <a:t>: prune the branches that can’t be chosen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7800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46142" y="3272135"/>
            <a:ext cx="340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80259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Symbol" pitchFamily="18" charset="2"/>
              </a:rPr>
              <a:t>Alpha-Beta Pruning </a:t>
            </a:r>
            <a:r>
              <a:rPr lang="en-US" dirty="0">
                <a:sym typeface="Symbol" pitchFamily="18" charset="2"/>
              </a:rPr>
              <a:t>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" name="TextBox 5"/>
          <p:cNvSpPr txBox="1"/>
          <p:nvPr/>
        </p:nvSpPr>
        <p:spPr>
          <a:xfrm>
            <a:off x="5257800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48345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6800" y="12954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 best option so far from any </a:t>
            </a:r>
          </a:p>
          <a:p>
            <a:r>
              <a:rPr lang="en-US" dirty="0"/>
              <a:t>MAX node on this path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486400"/>
            <a:ext cx="516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The order of generation matters</a:t>
            </a:r>
            <a:r>
              <a:rPr lang="en-US" dirty="0"/>
              <a:t>: more pruning</a:t>
            </a:r>
          </a:p>
          <a:p>
            <a:r>
              <a:rPr lang="en-US" dirty="0"/>
              <a:t>is possible if good moves come first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47" name="Picture 46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1230511" cy="12923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449575" y="5488367"/>
            <a:ext cx="401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We can prune when: </a:t>
            </a:r>
            <a:r>
              <a:rPr lang="en-US" dirty="0" smtClean="0"/>
              <a:t>min node won’t be higher than 2, while parent max has seen something larger in another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72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/>
      <p:bldP spid="48" grpId="0"/>
      <p:bldP spid="48" grpId="1"/>
      <p:bldP spid="50" grpId="0"/>
      <p:bldP spid="15" grpId="0"/>
      <p:bldP spid="45" grpId="0"/>
      <p:bldP spid="46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is Tic Tac Toe different from maze search?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3" y="2564607"/>
            <a:ext cx="2457450" cy="24574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2075" t="81687" r="57572" b="7122"/>
          <a:stretch/>
        </p:blipFill>
        <p:spPr bwMode="auto">
          <a:xfrm>
            <a:off x="628651" y="2957513"/>
            <a:ext cx="6261306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5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4290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4290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       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204427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Minimax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0721" y="1500188"/>
            <a:ext cx="49529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the value of the blue triangle?</a:t>
            </a:r>
          </a:p>
          <a:p>
            <a:r>
              <a:rPr lang="en-US" sz="2400" dirty="0" smtClean="0"/>
              <a:t>A) 10</a:t>
            </a:r>
          </a:p>
          <a:p>
            <a:r>
              <a:rPr lang="en-US" sz="2400" dirty="0" smtClean="0"/>
              <a:t>B) 8</a:t>
            </a:r>
          </a:p>
          <a:p>
            <a:r>
              <a:rPr lang="en-US" sz="2400" dirty="0" smtClean="0"/>
              <a:t>C) 4</a:t>
            </a:r>
          </a:p>
          <a:p>
            <a:r>
              <a:rPr lang="en-US" sz="2400" dirty="0" smtClean="0"/>
              <a:t>D) 50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5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Minimax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0721" y="1500188"/>
            <a:ext cx="49529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the value of the blue triangle?</a:t>
            </a:r>
          </a:p>
          <a:p>
            <a:r>
              <a:rPr lang="en-US" sz="2400" dirty="0" smtClean="0"/>
              <a:t>A) 10</a:t>
            </a:r>
          </a:p>
          <a:p>
            <a:r>
              <a:rPr lang="en-US" sz="2400" dirty="0" smtClean="0"/>
              <a:t>B) 8</a:t>
            </a:r>
          </a:p>
          <a:p>
            <a:r>
              <a:rPr lang="en-US" sz="2400" dirty="0" smtClean="0"/>
              <a:t>C) 4</a:t>
            </a:r>
          </a:p>
          <a:p>
            <a:r>
              <a:rPr lang="en-US" sz="2400" dirty="0" smtClean="0"/>
              <a:t>D) 50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815886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2532" y="182833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37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7546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1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v = min(v,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v = min(v,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7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b="1" kern="0" dirty="0">
                <a:latin typeface="Calibri" pitchFamily="34" charset="0"/>
              </a:rPr>
              <a:t>β </a:t>
            </a:r>
            <a:r>
              <a:rPr lang="en-US" b="1" kern="0" dirty="0">
                <a:latin typeface="Calibri" pitchFamily="34" charset="0"/>
              </a:rPr>
              <a:t>= min(</a:t>
            </a:r>
            <a:r>
              <a:rPr lang="el-GR" b="1" kern="0" dirty="0">
                <a:latin typeface="Calibri" pitchFamily="34" charset="0"/>
              </a:rPr>
              <a:t>β</a:t>
            </a:r>
            <a:r>
              <a:rPr lang="en-US" b="1" kern="0" dirty="0">
                <a:latin typeface="Calibri" pitchFamily="34" charset="0"/>
              </a:rPr>
              <a:t>, v)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6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v = min(v,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57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b="1" kern="0" dirty="0">
                <a:latin typeface="Calibri" pitchFamily="34" charset="0"/>
              </a:rPr>
              <a:t>β </a:t>
            </a:r>
            <a:r>
              <a:rPr lang="en-US" b="1" kern="0" dirty="0">
                <a:latin typeface="Calibri" pitchFamily="34" charset="0"/>
              </a:rPr>
              <a:t>= min(</a:t>
            </a:r>
            <a:r>
              <a:rPr lang="el-GR" b="1" kern="0" dirty="0">
                <a:latin typeface="Calibri" pitchFamily="34" charset="0"/>
              </a:rPr>
              <a:t>β</a:t>
            </a:r>
            <a:r>
              <a:rPr lang="en-US" b="1" kern="0" dirty="0">
                <a:latin typeface="Calibri" pitchFamily="34" charset="0"/>
              </a:rPr>
              <a:t>, v)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is Tic Tac Toe different from maze search?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3" y="2564607"/>
            <a:ext cx="2457450" cy="24574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2075" t="81687" r="57572" b="7122"/>
          <a:stretch/>
        </p:blipFill>
        <p:spPr bwMode="auto">
          <a:xfrm>
            <a:off x="628651" y="2957513"/>
            <a:ext cx="6261306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65191" y="4629151"/>
            <a:ext cx="4988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Multi-Agent, Adversarial, Zero Sum 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993083" y="5188745"/>
            <a:ext cx="1860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mtClean="0"/>
              <a:t>Single Agent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5819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66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8678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21" t="-15441" r="-352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b="1" kern="0" noProof="0" dirty="0">
                <a:latin typeface="Calibri" pitchFamily="34" charset="0"/>
              </a:rPr>
              <a:t>max(v,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b="1" kern="0" dirty="0">
                <a:latin typeface="Calibri" pitchFamily="34" charset="0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b="1" kern="0" dirty="0">
                <a:latin typeface="Calibri" pitchFamily="34" charset="0"/>
              </a:rPr>
              <a:t>α</a:t>
            </a:r>
            <a:r>
              <a:rPr lang="en-US" b="1" kern="0" dirty="0">
                <a:latin typeface="Calibri" pitchFamily="34" charset="0"/>
              </a:rPr>
              <a:t> = max(</a:t>
            </a:r>
            <a:r>
              <a:rPr lang="el-GR" b="1" kern="0" dirty="0">
                <a:latin typeface="Calibri" pitchFamily="34" charset="0"/>
              </a:rPr>
              <a:t>α</a:t>
            </a:r>
            <a:r>
              <a:rPr lang="en-US" b="1" kern="0" dirty="0">
                <a:latin typeface="Calibri" pitchFamily="34" charset="0"/>
              </a:rPr>
              <a:t>, v)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18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v = min(v,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76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v = min(v,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if v ≤ </a:t>
            </a:r>
            <a:r>
              <a:rPr lang="el-GR" b="1" kern="0" dirty="0">
                <a:latin typeface="Calibri" pitchFamily="34" charset="0"/>
              </a:rPr>
              <a:t>α</a:t>
            </a:r>
            <a:r>
              <a:rPr lang="en-US" b="1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b="1" kern="0" dirty="0">
                <a:latin typeface="Calibri" pitchFamily="34" charset="0"/>
              </a:rPr>
              <a:t>        return v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5886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3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b="1" kern="0" noProof="0" dirty="0">
                <a:latin typeface="Calibri" pitchFamily="34" charset="0"/>
              </a:rPr>
              <a:t>max(v,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b="1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b="1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b="1" kern="0" dirty="0">
                <a:latin typeface="Calibri" pitchFamily="34" charset="0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5886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84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b="1" kern="0" dirty="0">
                <a:latin typeface="Calibri" pitchFamily="34" charset="0"/>
              </a:rPr>
              <a:t>α</a:t>
            </a:r>
            <a:r>
              <a:rPr lang="en-US" b="1" kern="0" dirty="0">
                <a:latin typeface="Calibri" pitchFamily="34" charset="0"/>
              </a:rPr>
              <a:t> = max(</a:t>
            </a:r>
            <a:r>
              <a:rPr lang="el-GR" b="1" kern="0" dirty="0">
                <a:latin typeface="Calibri" pitchFamily="34" charset="0"/>
              </a:rPr>
              <a:t>α</a:t>
            </a:r>
            <a:r>
              <a:rPr lang="en-US" b="1" kern="0" dirty="0">
                <a:latin typeface="Calibri" pitchFamily="34" charset="0"/>
              </a:rPr>
              <a:t>, v)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5886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708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 smtClean="0"/>
              <a:t>Small Example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88"/>
            <a:ext cx="6502400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81" y="1413689"/>
                <a:ext cx="74757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0569" t="-15441" r="-325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96200" y="3913188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v = min(v,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if v ≤ 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kern="0" dirty="0">
                <a:latin typeface="Calibri" pitchFamily="34" charset="0"/>
              </a:rPr>
              <a:t>        return v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β </a:t>
            </a:r>
            <a:r>
              <a:rPr lang="en-US" kern="0" dirty="0">
                <a:latin typeface="Calibri" pitchFamily="34" charset="0"/>
              </a:rPr>
              <a:t>= min(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0" y="1027906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max-value(state,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kern="0" noProof="0" dirty="0">
                <a:latin typeface="Calibri" pitchFamily="34" charset="0"/>
              </a:rPr>
              <a:t>max(v,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baseline="0" dirty="0">
                <a:latin typeface="Calibri" pitchFamily="34" charset="0"/>
              </a:rPr>
              <a:t>if</a:t>
            </a:r>
            <a:r>
              <a:rPr lang="en-US" kern="0" dirty="0">
                <a:latin typeface="Calibri" pitchFamily="34" charset="0"/>
              </a:rPr>
              <a:t> v ≥ </a:t>
            </a:r>
            <a:r>
              <a:rPr lang="el-GR" kern="0" dirty="0">
                <a:latin typeface="Calibri" pitchFamily="34" charset="0"/>
              </a:rPr>
              <a:t>β</a:t>
            </a:r>
            <a:r>
              <a:rPr lang="en-US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 = max(</a:t>
            </a:r>
            <a:r>
              <a:rPr lang="el-GR" kern="0" dirty="0">
                <a:latin typeface="Calibri" pitchFamily="34" charset="0"/>
              </a:rPr>
              <a:t>α</a:t>
            </a:r>
            <a:r>
              <a:rPr lang="en-US" kern="0" dirty="0">
                <a:latin typeface="Calibri" pitchFamily="34" charset="0"/>
              </a:rPr>
              <a:t>, v)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=−∞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3" y="3237706"/>
                <a:ext cx="86780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521" r="-352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= ∞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9" y="3237706"/>
                <a:ext cx="74757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569" t="-15441" r="-40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7309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5886" y="34201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2532" y="182833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59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Minimax Quiz</a:t>
            </a:r>
            <a:endParaRPr lang="en-US" dirty="0"/>
          </a:p>
        </p:txBody>
      </p:sp>
      <p:pic>
        <p:nvPicPr>
          <p:cNvPr id="4" name="Picture 3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329883"/>
            <a:ext cx="8734425" cy="5528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7840" y="1027906"/>
            <a:ext cx="465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is the value of the top node?</a:t>
            </a:r>
          </a:p>
          <a:p>
            <a:r>
              <a:rPr lang="en-US" sz="2400" dirty="0" smtClean="0"/>
              <a:t>A) 10</a:t>
            </a:r>
          </a:p>
          <a:p>
            <a:r>
              <a:rPr lang="en-US" sz="2400" dirty="0" smtClean="0"/>
              <a:t>B) 100</a:t>
            </a:r>
          </a:p>
          <a:p>
            <a:r>
              <a:rPr lang="en-US" sz="2400" dirty="0" smtClean="0"/>
              <a:t>C) 2</a:t>
            </a:r>
          </a:p>
          <a:p>
            <a:r>
              <a:rPr lang="en-US" sz="2400" dirty="0" smtClean="0"/>
              <a:t>D)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15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471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Beta Quiz</a:t>
            </a:r>
            <a:endParaRPr lang="en-US" dirty="0"/>
          </a:p>
        </p:txBody>
      </p:sp>
      <p:pic>
        <p:nvPicPr>
          <p:cNvPr id="4" name="Picture 3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329883"/>
            <a:ext cx="8734425" cy="5528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7840" y="1027906"/>
            <a:ext cx="465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Which branches are pruned?</a:t>
            </a:r>
          </a:p>
          <a:p>
            <a:r>
              <a:rPr lang="en-US" sz="2400" dirty="0" smtClean="0"/>
              <a:t>A) e, l</a:t>
            </a:r>
          </a:p>
          <a:p>
            <a:r>
              <a:rPr lang="en-US" sz="2400" dirty="0" smtClean="0"/>
              <a:t>B) g, l</a:t>
            </a:r>
          </a:p>
          <a:p>
            <a:r>
              <a:rPr lang="en-US" sz="2400" dirty="0" smtClean="0"/>
              <a:t>C) g, k, l</a:t>
            </a:r>
          </a:p>
          <a:p>
            <a:r>
              <a:rPr lang="en-US" sz="2400" dirty="0" smtClean="0"/>
              <a:t>D) g,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68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sp>
        <p:nvSpPr>
          <p:cNvPr id="6" name="Rectangle 5"/>
          <p:cNvSpPr/>
          <p:nvPr/>
        </p:nvSpPr>
        <p:spPr>
          <a:xfrm>
            <a:off x="98298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800" y="3621505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895600" y="5410200"/>
            <a:ext cx="1066800" cy="1371600"/>
            <a:chOff x="2895600" y="5410200"/>
            <a:chExt cx="1066800" cy="1371600"/>
          </a:xfrm>
        </p:grpSpPr>
        <p:sp>
          <p:nvSpPr>
            <p:cNvPr id="3" name="Rectangle 2"/>
            <p:cNvSpPr/>
            <p:nvPr/>
          </p:nvSpPr>
          <p:spPr>
            <a:xfrm>
              <a:off x="2895600" y="54102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200" y="5562600"/>
              <a:ext cx="4461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9B01FF"/>
                  </a:solidFill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743200" y="24384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400" y="57150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8600" y="3581400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657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4000" y="4495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0" y="4488359"/>
            <a:ext cx="10426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5410200"/>
            <a:ext cx="1066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24800" y="5562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4600" y="1828800"/>
            <a:ext cx="2743200" cy="4953000"/>
            <a:chOff x="6324600" y="1828800"/>
            <a:chExt cx="2743200" cy="4953000"/>
          </a:xfrm>
        </p:grpSpPr>
        <p:sp>
          <p:nvSpPr>
            <p:cNvPr id="11" name="Rectangle 10"/>
            <p:cNvSpPr/>
            <p:nvPr/>
          </p:nvSpPr>
          <p:spPr>
            <a:xfrm>
              <a:off x="7162800" y="1828800"/>
              <a:ext cx="1905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4600" y="3429000"/>
              <a:ext cx="22098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391400" y="22098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30348" y="2583359"/>
            <a:ext cx="470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15400" y="35052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pic>
        <p:nvPicPr>
          <p:cNvPr id="38" name="Picture 37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95600"/>
            <a:ext cx="1230511" cy="129235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705600" y="25833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5800" y="1059359"/>
            <a:ext cx="913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 =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0558" y="44883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4495800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4259759"/>
            <a:ext cx="720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lang="en-US" sz="4400" dirty="0" smtClean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endParaRPr lang="en-US" sz="4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21" name="Picture 20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1230511" cy="12923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26382" y="24309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</p:spTree>
    <p:extLst>
      <p:ext uri="{BB962C8B-B14F-4D97-AF65-F5344CB8AC3E}">
        <p14:creationId xmlns:p14="http://schemas.microsoft.com/office/powerpoint/2010/main" val="5147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19" grpId="0"/>
      <p:bldP spid="9" grpId="0" animBg="1"/>
      <p:bldP spid="22" grpId="0"/>
      <p:bldP spid="22" grpId="1"/>
      <p:bldP spid="26" grpId="0"/>
      <p:bldP spid="27" grpId="0"/>
      <p:bldP spid="32" grpId="0"/>
      <p:bldP spid="7" grpId="0" animBg="1"/>
      <p:bldP spid="30" grpId="0"/>
      <p:bldP spid="30" grpId="1"/>
      <p:bldP spid="24" grpId="0"/>
      <p:bldP spid="24" grpId="1"/>
      <p:bldP spid="34" grpId="0" animBg="1"/>
      <p:bldP spid="36" grpId="0"/>
      <p:bldP spid="37" grpId="0"/>
      <p:bldP spid="37" grpId="1"/>
      <p:bldP spid="39" grpId="0"/>
      <p:bldP spid="40" grpId="0"/>
      <p:bldP spid="41" grpId="0"/>
      <p:bldP spid="42" grpId="0"/>
      <p:bldP spid="43" grpId="0"/>
      <p:bldP spid="3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Theorem: This pruning has </a:t>
            </a:r>
            <a:r>
              <a:rPr lang="en-US" sz="2400" b="1" i="1" dirty="0">
                <a:solidFill>
                  <a:srgbClr val="0000FF"/>
                </a:solidFill>
              </a:rPr>
              <a:t>no effect </a:t>
            </a:r>
            <a:r>
              <a:rPr lang="en-US" sz="2400" dirty="0"/>
              <a:t>on minimax value computed for the root!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Iterative deepening helps with this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1M nodes/move =&gt; depth=8, respectable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(computing about what to compute)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7338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2438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3352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7584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Games with uncertain outcomes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146175"/>
            <a:ext cx="2362200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143000"/>
            <a:ext cx="2789861" cy="14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Chance outcomes in trees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8200" y="2743200"/>
            <a:ext cx="2667000" cy="2391238"/>
            <a:chOff x="4648200" y="2743200"/>
            <a:chExt cx="2667000" cy="2391238"/>
          </a:xfrm>
        </p:grpSpPr>
        <p:grpSp>
          <p:nvGrpSpPr>
            <p:cNvPr id="46" name="Group 45"/>
            <p:cNvGrpSpPr/>
            <p:nvPr/>
          </p:nvGrpSpPr>
          <p:grpSpPr>
            <a:xfrm>
              <a:off x="4838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7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57912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4648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53793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172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6934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35" name="AutoShape 12"/>
            <p:cNvCxnSpPr>
              <a:cxnSpLocks noChangeShapeType="1"/>
              <a:stCxn id="28" idx="3"/>
            </p:cNvCxnSpPr>
            <p:nvPr/>
          </p:nvCxnSpPr>
          <p:spPr bwMode="auto">
            <a:xfrm flipH="1">
              <a:off x="5219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3"/>
            <p:cNvCxnSpPr>
              <a:cxnSpLocks noChangeShapeType="1"/>
              <a:stCxn id="28" idx="3"/>
            </p:cNvCxnSpPr>
            <p:nvPr/>
          </p:nvCxnSpPr>
          <p:spPr bwMode="auto">
            <a:xfrm>
              <a:off x="5981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5054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6578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62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4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8" name="Group 17"/>
          <p:cNvGrpSpPr/>
          <p:nvPr/>
        </p:nvGrpSpPr>
        <p:grpSpPr>
          <a:xfrm>
            <a:off x="152400" y="2743200"/>
            <a:ext cx="2667000" cy="2391238"/>
            <a:chOff x="152400" y="2743200"/>
            <a:chExt cx="2667000" cy="2391238"/>
          </a:xfrm>
        </p:grpSpPr>
        <p:sp>
          <p:nvSpPr>
            <p:cNvPr id="16388" name="AutoShape 5"/>
            <p:cNvSpPr>
              <a:spLocks noChangeArrowheads="1"/>
            </p:cNvSpPr>
            <p:nvPr/>
          </p:nvSpPr>
          <p:spPr bwMode="auto">
            <a:xfrm>
              <a:off x="12954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89" name="AutoShape 6"/>
            <p:cNvSpPr>
              <a:spLocks noChangeArrowheads="1"/>
            </p:cNvSpPr>
            <p:nvPr/>
          </p:nvSpPr>
          <p:spPr bwMode="auto">
            <a:xfrm rot="10800000">
              <a:off x="533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0" name="AutoShape 7"/>
            <p:cNvSpPr>
              <a:spLocks noChangeArrowheads="1"/>
            </p:cNvSpPr>
            <p:nvPr/>
          </p:nvSpPr>
          <p:spPr bwMode="auto">
            <a:xfrm rot="10800000">
              <a:off x="2057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52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8835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1676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438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16395" name="AutoShape 12"/>
            <p:cNvCxnSpPr>
              <a:cxnSpLocks noChangeShapeType="1"/>
              <a:stCxn id="16388" idx="3"/>
              <a:endCxn id="16389" idx="3"/>
            </p:cNvCxnSpPr>
            <p:nvPr/>
          </p:nvCxnSpPr>
          <p:spPr bwMode="auto">
            <a:xfrm flipH="1">
              <a:off x="723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396" name="AutoShape 13"/>
            <p:cNvCxnSpPr>
              <a:cxnSpLocks noChangeShapeType="1"/>
              <a:stCxn id="16388" idx="3"/>
              <a:endCxn id="16390" idx="3"/>
            </p:cNvCxnSpPr>
            <p:nvPr/>
          </p:nvCxnSpPr>
          <p:spPr bwMode="auto">
            <a:xfrm>
              <a:off x="1485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1865085" y="4038600"/>
              <a:ext cx="763815" cy="774700"/>
              <a:chOff x="1865085" y="4038600"/>
              <a:chExt cx="763815" cy="774700"/>
            </a:xfrm>
          </p:grpSpPr>
          <p:cxnSp>
            <p:nvCxnSpPr>
              <p:cNvPr id="16400" name="AutoShape 17"/>
              <p:cNvCxnSpPr>
                <a:cxnSpLocks noChangeShapeType="1"/>
                <a:stCxn id="16390" idx="0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341084" y="4038600"/>
              <a:ext cx="763815" cy="774700"/>
              <a:chOff x="1865085" y="4038600"/>
              <a:chExt cx="763815" cy="774700"/>
            </a:xfrm>
          </p:grpSpPr>
          <p:cxnSp>
            <p:nvCxnSpPr>
              <p:cNvPr id="50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8508988" y="2735184"/>
            <a:ext cx="3121553" cy="3318977"/>
            <a:chOff x="8508988" y="2735184"/>
            <a:chExt cx="3121553" cy="3318977"/>
          </a:xfrm>
        </p:grpSpPr>
        <p:cxnSp>
          <p:nvCxnSpPr>
            <p:cNvPr id="68" name="AutoShape 17"/>
            <p:cNvCxnSpPr>
              <a:cxnSpLocks noChangeShapeType="1"/>
            </p:cNvCxnSpPr>
            <p:nvPr/>
          </p:nvCxnSpPr>
          <p:spPr bwMode="auto">
            <a:xfrm>
              <a:off x="9317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7"/>
            <p:cNvCxnSpPr>
              <a:cxnSpLocks noChangeShapeType="1"/>
            </p:cNvCxnSpPr>
            <p:nvPr/>
          </p:nvCxnSpPr>
          <p:spPr bwMode="auto">
            <a:xfrm flipH="1">
              <a:off x="8934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887284" y="2735184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8984908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9515543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1029502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1078966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cxnSp>
          <p:nvCxnSpPr>
            <p:cNvPr id="61" name="AutoShape 12"/>
            <p:cNvCxnSpPr>
              <a:cxnSpLocks noChangeShapeType="1"/>
              <a:stCxn id="56" idx="3"/>
            </p:cNvCxnSpPr>
            <p:nvPr/>
          </p:nvCxnSpPr>
          <p:spPr bwMode="auto">
            <a:xfrm flipH="1">
              <a:off x="9315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2" name="AutoShape 13"/>
            <p:cNvCxnSpPr>
              <a:cxnSpLocks noChangeShapeType="1"/>
              <a:stCxn id="56" idx="3"/>
            </p:cNvCxnSpPr>
            <p:nvPr/>
          </p:nvCxnSpPr>
          <p:spPr bwMode="auto">
            <a:xfrm>
              <a:off x="10077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3" name="Oval 15"/>
            <p:cNvSpPr>
              <a:spLocks noChangeAspect="1" noChangeArrowheads="1"/>
            </p:cNvSpPr>
            <p:nvPr/>
          </p:nvSpPr>
          <p:spPr bwMode="auto">
            <a:xfrm>
              <a:off x="9150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4" name="Oval 16"/>
            <p:cNvSpPr>
              <a:spLocks noChangeAspect="1" noChangeArrowheads="1"/>
            </p:cNvSpPr>
            <p:nvPr/>
          </p:nvSpPr>
          <p:spPr bwMode="auto">
            <a:xfrm>
              <a:off x="10674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6" name="AutoShape 17"/>
            <p:cNvCxnSpPr>
              <a:cxnSpLocks noChangeShapeType="1"/>
            </p:cNvCxnSpPr>
            <p:nvPr/>
          </p:nvCxnSpPr>
          <p:spPr bwMode="auto">
            <a:xfrm>
              <a:off x="10841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17"/>
            <p:cNvCxnSpPr>
              <a:cxnSpLocks noChangeShapeType="1"/>
            </p:cNvCxnSpPr>
            <p:nvPr/>
          </p:nvCxnSpPr>
          <p:spPr bwMode="auto">
            <a:xfrm flipH="1">
              <a:off x="10458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6"/>
            <p:cNvSpPr>
              <a:spLocks noChangeArrowheads="1"/>
            </p:cNvSpPr>
            <p:nvPr/>
          </p:nvSpPr>
          <p:spPr bwMode="auto">
            <a:xfrm rot="10800000">
              <a:off x="8760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7"/>
            <p:cNvSpPr>
              <a:spLocks noChangeArrowheads="1"/>
            </p:cNvSpPr>
            <p:nvPr/>
          </p:nvSpPr>
          <p:spPr bwMode="auto">
            <a:xfrm rot="10800000">
              <a:off x="10284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2" name="AutoShape 6"/>
            <p:cNvSpPr>
              <a:spLocks noChangeArrowheads="1"/>
            </p:cNvSpPr>
            <p:nvPr/>
          </p:nvSpPr>
          <p:spPr bwMode="auto">
            <a:xfrm rot="10800000">
              <a:off x="9500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3" name="AutoShape 7"/>
            <p:cNvSpPr>
              <a:spLocks noChangeArrowheads="1"/>
            </p:cNvSpPr>
            <p:nvPr/>
          </p:nvSpPr>
          <p:spPr bwMode="auto">
            <a:xfrm rot="10800000">
              <a:off x="11024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>
              <a:off x="8508988" y="573599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77" name="Rectangle 11"/>
            <p:cNvSpPr>
              <a:spLocks noChangeArrowheads="1"/>
            </p:cNvSpPr>
            <p:nvPr/>
          </p:nvSpPr>
          <p:spPr bwMode="auto">
            <a:xfrm>
              <a:off x="11249541" y="5749361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79" name="AutoShape 17"/>
            <p:cNvCxnSpPr>
              <a:cxnSpLocks noChangeShapeType="1"/>
              <a:stCxn id="70" idx="0"/>
              <a:endCxn id="57" idx="0"/>
            </p:cNvCxnSpPr>
            <p:nvPr/>
          </p:nvCxnSpPr>
          <p:spPr bwMode="auto">
            <a:xfrm>
              <a:off x="8950826" y="5140158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0"/>
              <a:endCxn id="76" idx="0"/>
            </p:cNvCxnSpPr>
            <p:nvPr/>
          </p:nvCxnSpPr>
          <p:spPr bwMode="auto">
            <a:xfrm flipH="1">
              <a:off x="8699488" y="5140158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17"/>
            <p:cNvCxnSpPr>
              <a:cxnSpLocks noChangeShapeType="1"/>
              <a:stCxn id="72" idx="0"/>
              <a:endCxn id="58" idx="0"/>
            </p:cNvCxnSpPr>
            <p:nvPr/>
          </p:nvCxnSpPr>
          <p:spPr bwMode="auto">
            <a:xfrm>
              <a:off x="9691437" y="5145506"/>
              <a:ext cx="14606" cy="5985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17"/>
            <p:cNvCxnSpPr>
              <a:cxnSpLocks noChangeShapeType="1"/>
              <a:stCxn id="71" idx="0"/>
              <a:endCxn id="59" idx="0"/>
            </p:cNvCxnSpPr>
            <p:nvPr/>
          </p:nvCxnSpPr>
          <p:spPr bwMode="auto">
            <a:xfrm>
              <a:off x="10474826" y="5140158"/>
              <a:ext cx="10694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17"/>
            <p:cNvCxnSpPr>
              <a:cxnSpLocks noChangeShapeType="1"/>
            </p:cNvCxnSpPr>
            <p:nvPr/>
          </p:nvCxnSpPr>
          <p:spPr bwMode="auto">
            <a:xfrm>
              <a:off x="11215436" y="5145505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17"/>
            <p:cNvCxnSpPr>
              <a:cxnSpLocks noChangeShapeType="1"/>
            </p:cNvCxnSpPr>
            <p:nvPr/>
          </p:nvCxnSpPr>
          <p:spPr bwMode="auto">
            <a:xfrm flipH="1">
              <a:off x="10964098" y="5145505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480" y="1153695"/>
            <a:ext cx="2233863" cy="14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4737" y="5267157"/>
            <a:ext cx="24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Tictactoe</a:t>
            </a:r>
            <a:r>
              <a:rPr lang="en-US" sz="2400" dirty="0"/>
              <a:t>, chess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Minimax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825718" y="5257800"/>
            <a:ext cx="2322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Tetris, investing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58200" y="6027003"/>
            <a:ext cx="3588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Backgammon, Monopoly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Expectiminimax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75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CHANCE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sum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Pr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(a)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* 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0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1849594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2332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6248400" cy="11430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3400" y="1981200"/>
            <a:ext cx="624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800" kern="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kern="0" dirty="0" err="1">
                <a:solidFill>
                  <a:srgbClr val="008000"/>
                </a:solidFill>
                <a:latin typeface="Calibri"/>
                <a:cs typeface="Calibri"/>
              </a:rPr>
              <a:t>sum</a:t>
            </a:r>
            <a:r>
              <a:rPr lang="en-US" sz="2800" kern="0" baseline="-25000" dirty="0" err="1">
                <a:latin typeface="Calibri"/>
                <a:cs typeface="Calibri"/>
              </a:rPr>
              <a:t>a</a:t>
            </a:r>
            <a:r>
              <a:rPr lang="en-US" sz="2800" kern="0" baseline="-25000" dirty="0">
                <a:latin typeface="Calibri"/>
                <a:cs typeface="Calibri"/>
              </a:rPr>
              <a:t> in Action(s) </a:t>
            </a:r>
            <a:r>
              <a:rPr lang="en-US" sz="2800" kern="0" dirty="0" err="1">
                <a:solidFill>
                  <a:srgbClr val="008000"/>
                </a:solidFill>
                <a:latin typeface="Calibri"/>
                <a:cs typeface="Calibri"/>
              </a:rPr>
              <a:t>Pr</a:t>
            </a:r>
            <a:r>
              <a:rPr lang="en-US" sz="2800" kern="0" dirty="0">
                <a:solidFill>
                  <a:srgbClr val="008000"/>
                </a:solidFill>
                <a:latin typeface="Calibri"/>
                <a:cs typeface="Calibri"/>
              </a:rPr>
              <a:t>(a) </a:t>
            </a:r>
            <a:r>
              <a:rPr lang="en-US" sz="2800" kern="0" dirty="0">
                <a:solidFill>
                  <a:srgbClr val="9B01FF"/>
                </a:solidFill>
                <a:latin typeface="Calibri"/>
                <a:cs typeface="Calibri"/>
              </a:rPr>
              <a:t>* value(Result(</a:t>
            </a:r>
            <a:r>
              <a:rPr lang="en-US" sz="28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8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2800" kern="0" dirty="0">
              <a:solidFill>
                <a:srgbClr val="9B01FF"/>
              </a:solidFill>
              <a:latin typeface="Calibri"/>
              <a:cs typeface="Calibri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v = (1/2) (8) + (1/3) (24) + 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13712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Value of a State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2017838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924054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20200" y="563433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915400" y="1521023"/>
            <a:ext cx="2819400" cy="993577"/>
            <a:chOff x="8534400" y="1447800"/>
            <a:chExt cx="2819400" cy="993577"/>
          </a:xfrm>
        </p:grpSpPr>
        <p:sp>
          <p:nvSpPr>
            <p:cNvPr id="52" name="TextBox 51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Non-Terminal States: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2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3" grpId="0"/>
      <p:bldP spid="114" grpId="0" animBg="1"/>
      <p:bldP spid="5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C2C2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2C2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9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191000"/>
            <a:ext cx="121920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worst-case minimax reasoning, evaluation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Minimax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monotonic transformations on values</a:t>
            </a:r>
          </a:p>
          <a:p>
            <a:pPr lvl="2"/>
            <a:endParaRPr lang="en-US" sz="1600" dirty="0"/>
          </a:p>
          <a:p>
            <a:r>
              <a:rPr lang="en-US" sz="2400" dirty="0" err="1"/>
              <a:t>Expectiminimax</a:t>
            </a:r>
            <a:r>
              <a:rPr lang="en-US" sz="2400" dirty="0"/>
              <a:t>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positive affine transformations</a:t>
            </a:r>
          </a:p>
          <a:p>
            <a:r>
              <a:rPr lang="en-US" sz="2400" dirty="0" err="1"/>
              <a:t>Expectiminimax</a:t>
            </a:r>
            <a:r>
              <a:rPr lang="en-US" sz="2400" dirty="0"/>
              <a:t> evaluation functions have to be aligned with actual win probabilities!</a:t>
            </a:r>
          </a:p>
          <a:p>
            <a:endParaRPr lang="en-US" sz="2400" dirty="0"/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6248400" y="3657600"/>
            <a:ext cx="2362200" cy="533400"/>
          </a:xfrm>
          <a:prstGeom prst="wedgeRoundRectCallout">
            <a:avLst>
              <a:gd name="adj1" fmla="val -1025"/>
              <a:gd name="adj2" fmla="val 23292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x&gt;y =&gt; f(x)&gt;f(y)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9220200" y="3657600"/>
            <a:ext cx="2667000" cy="533400"/>
          </a:xfrm>
          <a:prstGeom prst="wedgeRoundRectCallout">
            <a:avLst>
              <a:gd name="adj1" fmla="val -86481"/>
              <a:gd name="adj2" fmla="val 3782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8000"/>
                </a:solidFill>
              </a:rPr>
              <a:t>f(x) = </a:t>
            </a:r>
            <a:r>
              <a:rPr lang="en-US" dirty="0" err="1">
                <a:solidFill>
                  <a:srgbClr val="008000"/>
                </a:solidFill>
              </a:rPr>
              <a:t>Ax+B</a:t>
            </a:r>
            <a:r>
              <a:rPr lang="en-US" dirty="0">
                <a:solidFill>
                  <a:srgbClr val="008000"/>
                </a:solidFill>
              </a:rPr>
              <a:t> where A&gt;0 </a:t>
            </a:r>
          </a:p>
        </p:txBody>
      </p:sp>
    </p:spTree>
    <p:extLst>
      <p:ext uri="{BB962C8B-B14F-4D97-AF65-F5344CB8AC3E}">
        <p14:creationId xmlns:p14="http://schemas.microsoft.com/office/powerpoint/2010/main" val="4727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3" grpId="0" animBg="1"/>
      <p:bldP spid="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Multi-agent problems can require more space or deeper trees to search</a:t>
            </a:r>
          </a:p>
          <a:p>
            <a:r>
              <a:rPr lang="en-US" sz="2800" dirty="0" smtClean="0"/>
              <a:t>Games </a:t>
            </a:r>
            <a:r>
              <a:rPr lang="en-US" sz="2800" dirty="0"/>
              <a:t>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dirty="0"/>
              <a:t>b = 10</a:t>
            </a:r>
            <a:r>
              <a:rPr lang="en-US" sz="2400" baseline="30000" dirty="0"/>
              <a:t>500</a:t>
            </a:r>
            <a:r>
              <a:rPr lang="en-US" sz="2400" dirty="0"/>
              <a:t>, |S| = 10</a:t>
            </a:r>
            <a:r>
              <a:rPr lang="en-US" sz="2400" baseline="30000" dirty="0"/>
              <a:t>4000</a:t>
            </a:r>
            <a:r>
              <a:rPr lang="en-US" sz="2400" dirty="0"/>
              <a:t>, m = 10,000</a:t>
            </a:r>
          </a:p>
        </p:txBody>
      </p:sp>
    </p:spTree>
    <p:extLst>
      <p:ext uri="{BB962C8B-B14F-4D97-AF65-F5344CB8AC3E}">
        <p14:creationId xmlns:p14="http://schemas.microsoft.com/office/powerpoint/2010/main" val="216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Multi-Agent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143124"/>
            <a:ext cx="3049587" cy="30495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443163" y="2143124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52684" y="1938340"/>
            <a:ext cx="14684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651" y="5254619"/>
            <a:ext cx="409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Collaborative Maze Solving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02391" y="4881559"/>
            <a:ext cx="3802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Team: Collaborative</a:t>
            </a:r>
          </a:p>
          <a:p>
            <a:r>
              <a:rPr lang="en-US" sz="2800" dirty="0" smtClean="0"/>
              <a:t>Competition: Adversarial</a:t>
            </a:r>
            <a:endParaRPr lang="en-US" sz="28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2075" t="81687" r="77813" b="7122"/>
          <a:stretch/>
        </p:blipFill>
        <p:spPr bwMode="auto">
          <a:xfrm>
            <a:off x="4314825" y="2432047"/>
            <a:ext cx="3084390" cy="247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003379" y="4779041"/>
            <a:ext cx="181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Adversarial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743950" y="3071813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(Football)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9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4521</Words>
  <Application>Microsoft Macintosh PowerPoint</Application>
  <PresentationFormat>Widescreen</PresentationFormat>
  <Paragraphs>1066</Paragraphs>
  <Slides>82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Mangal</vt:lpstr>
      <vt:lpstr>Symbol</vt:lpstr>
      <vt:lpstr>Times New Roman</vt:lpstr>
      <vt:lpstr>Wingdings</vt:lpstr>
      <vt:lpstr>Office Theme</vt:lpstr>
      <vt:lpstr>Photo Editor Photo</vt:lpstr>
      <vt:lpstr>Warm Up</vt:lpstr>
      <vt:lpstr>AI: Representation and Problem Solving </vt:lpstr>
      <vt:lpstr>Announcements</vt:lpstr>
      <vt:lpstr>Warm Up</vt:lpstr>
      <vt:lpstr>Warm Up</vt:lpstr>
      <vt:lpstr>Warm Up</vt:lpstr>
      <vt:lpstr>Single-Agent Trees</vt:lpstr>
      <vt:lpstr>Value of a State</vt:lpstr>
      <vt:lpstr>Multi-Agent Applications</vt:lpstr>
      <vt:lpstr>How could we model multi-agent collaborative problems?</vt:lpstr>
      <vt:lpstr>How could we model multi-agent problems?</vt:lpstr>
      <vt:lpstr>Many Single-Agent Trees</vt:lpstr>
      <vt:lpstr>Idea 2: Joint State/Action Spaces</vt:lpstr>
      <vt:lpstr>Idea 2: Joint State/Action Spaces</vt:lpstr>
      <vt:lpstr>Idea 2: Joint State/Action Spaces</vt:lpstr>
      <vt:lpstr>Idea 2: Joint State/Action Spaces</vt:lpstr>
      <vt:lpstr>Idea 3: Centralized Decision Making</vt:lpstr>
      <vt:lpstr>Idea 4: Alternate Searching One Agent at a Time</vt:lpstr>
      <vt:lpstr>Idea 4: Alternate Searching One Agent at a Time</vt:lpstr>
      <vt:lpstr>Multi-Agent Applications</vt:lpstr>
      <vt:lpstr>Games</vt:lpstr>
      <vt:lpstr>Types of Games</vt:lpstr>
      <vt:lpstr>Standard Games</vt:lpstr>
      <vt:lpstr>Zero-Sum Games</vt:lpstr>
      <vt:lpstr>Game Trees</vt:lpstr>
      <vt:lpstr>Tic-Tac-Toe Game Tree</vt:lpstr>
      <vt:lpstr>Tic-Tac-Toe Game Tree</vt:lpstr>
      <vt:lpstr>Tic-Tac-Toe Game Tree</vt:lpstr>
      <vt:lpstr>Tic-Tac-Toe Minimax</vt:lpstr>
      <vt:lpstr>Small Pacman Example</vt:lpstr>
      <vt:lpstr>Minimax Implementation</vt:lpstr>
      <vt:lpstr>Alternative Implementation</vt:lpstr>
      <vt:lpstr>Minimax Example</vt:lpstr>
      <vt:lpstr>Poll</vt:lpstr>
      <vt:lpstr>Minimax is Depth-First Search</vt:lpstr>
      <vt:lpstr>Minimax Efficiency</vt:lpstr>
      <vt:lpstr>Small Size Robot Soccer</vt:lpstr>
      <vt:lpstr>Generalized minimax</vt:lpstr>
      <vt:lpstr>Three Person Chess</vt:lpstr>
      <vt:lpstr>Resource Limits</vt:lpstr>
      <vt:lpstr>Resource Limits</vt:lpstr>
      <vt:lpstr>Depth Matters</vt:lpstr>
      <vt:lpstr>Evaluation Functions</vt:lpstr>
      <vt:lpstr>Evaluation Functions</vt:lpstr>
      <vt:lpstr>Evaluation for Pacman</vt:lpstr>
      <vt:lpstr>Resource Limits</vt:lpstr>
      <vt:lpstr>Solution 2: Game Tree Pruning</vt:lpstr>
      <vt:lpstr>Intuition: prune the branches that can’t be chosen</vt:lpstr>
      <vt:lpstr>Alpha-Beta Pruning Example</vt:lpstr>
      <vt:lpstr>Alpha-Beta Implementation</vt:lpstr>
      <vt:lpstr>Quiz: Minimax Example</vt:lpstr>
      <vt:lpstr>Quiz: Minimax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Alpha-Beta Small Example</vt:lpstr>
      <vt:lpstr>Minimax Quiz</vt:lpstr>
      <vt:lpstr>Alpha Beta Quiz</vt:lpstr>
      <vt:lpstr>Alpha-Beta Quiz 2</vt:lpstr>
      <vt:lpstr>Alpha-Beta Pruning Properties</vt:lpstr>
      <vt:lpstr>Games with uncertain outcomes </vt:lpstr>
      <vt:lpstr>Chance outcomes in trees</vt:lpstr>
      <vt:lpstr>Minimax</vt:lpstr>
      <vt:lpstr>Expectiminimax</vt:lpstr>
      <vt:lpstr>Probabilities</vt:lpstr>
      <vt:lpstr>Reminder: Expectations</vt:lpstr>
      <vt:lpstr>Expectimax Pseudocode</vt:lpstr>
      <vt:lpstr>Expectimax Example</vt:lpstr>
      <vt:lpstr>What Values to Use?</vt:lpstr>
      <vt:lpstr>Summary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Search</dc:title>
  <dc:creator>Rosenthal, Stephanie</dc:creator>
  <cp:lastModifiedBy>Rosenthal, Stephanie</cp:lastModifiedBy>
  <cp:revision>123</cp:revision>
  <dcterms:created xsi:type="dcterms:W3CDTF">2019-01-23T20:26:51Z</dcterms:created>
  <dcterms:modified xsi:type="dcterms:W3CDTF">2019-01-29T13:46:31Z</dcterms:modified>
</cp:coreProperties>
</file>